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67" r:id="rId2"/>
    <p:sldId id="268" r:id="rId3"/>
    <p:sldId id="269" r:id="rId4"/>
    <p:sldId id="270" r:id="rId5"/>
    <p:sldId id="271" r:id="rId6"/>
    <p:sldId id="272" r:id="rId7"/>
    <p:sldId id="273" r:id="rId8"/>
    <p:sldId id="278" r:id="rId9"/>
    <p:sldId id="279" r:id="rId10"/>
    <p:sldId id="277" r:id="rId11"/>
    <p:sldId id="302" r:id="rId12"/>
    <p:sldId id="276" r:id="rId13"/>
    <p:sldId id="305" r:id="rId14"/>
    <p:sldId id="275" r:id="rId15"/>
    <p:sldId id="303" r:id="rId16"/>
    <p:sldId id="288" r:id="rId17"/>
    <p:sldId id="304" r:id="rId18"/>
    <p:sldId id="306" r:id="rId19"/>
  </p:sldIdLst>
  <p:sldSz cx="24384000" cy="13716000"/>
  <p:notesSz cx="6858000" cy="9144000"/>
  <p:embeddedFontLst>
    <p:embeddedFont>
      <p:font typeface="Helvetica" pitchFamily="2" charset="0"/>
      <p:regular r:id="rId21"/>
      <p:bold r:id="rId22"/>
      <p:italic r:id="rId23"/>
      <p:boldItalic r:id="rId24"/>
    </p:embeddedFont>
  </p:embeddedFont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12.2" id="{DCF2BC04-CE81-4BD4-B9C1-903B8D5258C8}">
          <p14:sldIdLst>
            <p14:sldId id="267"/>
            <p14:sldId id="268"/>
            <p14:sldId id="269"/>
            <p14:sldId id="270"/>
            <p14:sldId id="271"/>
            <p14:sldId id="272"/>
            <p14:sldId id="273"/>
            <p14:sldId id="278"/>
            <p14:sldId id="279"/>
            <p14:sldId id="277"/>
            <p14:sldId id="302"/>
            <p14:sldId id="276"/>
            <p14:sldId id="305"/>
            <p14:sldId id="275"/>
            <p14:sldId id="303"/>
            <p14:sldId id="288"/>
            <p14:sldId id="304"/>
            <p14:sldId id="306"/>
          </p14:sldIdLst>
        </p14:section>
      </p14:sectionLst>
    </p:ext>
    <p:ext uri="{EFAFB233-063F-42B5-8137-9DF3F51BA10A}">
      <p15:sldGuideLst xmlns:p15="http://schemas.microsoft.com/office/powerpoint/2012/main">
        <p15:guide id="1" orient="horz" pos="4320" userDrawn="1">
          <p15:clr>
            <a:srgbClr val="A4A3A4"/>
          </p15:clr>
        </p15:guide>
        <p15:guide id="2" pos="12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6527" autoAdjust="0"/>
  </p:normalViewPr>
  <p:slideViewPr>
    <p:cSldViewPr snapToGrid="0">
      <p:cViewPr varScale="1">
        <p:scale>
          <a:sx n="40" d="100"/>
          <a:sy n="40" d="100"/>
        </p:scale>
        <p:origin x="612" y="66"/>
      </p:cViewPr>
      <p:guideLst>
        <p:guide orient="horz" pos="4320"/>
        <p:guide pos="12456"/>
      </p:guideLst>
    </p:cSldViewPr>
  </p:slideViewPr>
  <p:notesTextViewPr>
    <p:cViewPr>
      <p:scale>
        <a:sx n="3" d="2"/>
        <a:sy n="3" d="2"/>
      </p:scale>
      <p:origin x="0" y="0"/>
    </p:cViewPr>
  </p:notesTextViewPr>
  <p:sorterViewPr>
    <p:cViewPr varScale="1">
      <p:scale>
        <a:sx n="1" d="1"/>
        <a:sy n="1" d="1"/>
      </p:scale>
      <p:origin x="0" y="-1743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dirty="0"/>
              <a:t>Before getting into ethics for software engineering, it’s useful to think about the origins of professional ethics. “Professionals” in this context generally refers to individuals who exercise some special knowledge that the public-at-large does not hold. When a professional provides services to a layperson, it is important for that layperson to be able to trust that they are not being taken advantage of. For example, the earliest instance of professional ethics is likely the </a:t>
            </a:r>
            <a:r>
              <a:rPr dirty="0" err="1"/>
              <a:t>hippocratic</a:t>
            </a:r>
            <a:r>
              <a:rPr dirty="0"/>
              <a:t> oath, which is rooted in doing no harm. Professional ethics standards exist for many different professions.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Areas where there are well-defined standards give the engineer more concrete guidance.  For example</a:t>
            </a:r>
            <a:r>
              <a:rPr dirty="0"/>
              <a:t>,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r>
              <a:rPr lang="en-US" dirty="0"/>
              <a:t>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aircraft software must follow a rigorous certification process. </a:t>
            </a:r>
          </a:p>
        </p:txBody>
      </p:sp>
    </p:spTree>
    <p:extLst>
      <p:ext uri="{BB962C8B-B14F-4D97-AF65-F5344CB8AC3E}">
        <p14:creationId xmlns:p14="http://schemas.microsoft.com/office/powerpoint/2010/main" val="73299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dirty="0"/>
              <a:t>For example, </a:t>
            </a:r>
            <a:r>
              <a:rPr lang="en-US" dirty="0"/>
              <a:t>in </a:t>
            </a:r>
            <a:r>
              <a:rPr dirty="0"/>
              <a:t>the case of Domino’s unwillingness to comply with the ADA</a:t>
            </a:r>
            <a:r>
              <a:rPr lang="en-US" dirty="0"/>
              <a:t>,</a:t>
            </a:r>
            <a:r>
              <a:rPr dirty="0"/>
              <a:t> </a:t>
            </a:r>
            <a:r>
              <a:rPr lang="en-US" dirty="0"/>
              <a:t>there was a standard that could have been followed: the Web Content Accessibility Guidelines (WCAG), which date from 2008– over a decade before the suit.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In court documents, Domino’s revealed it would have cost just $38,000 to resolve the raised accessibility issue</a:t>
            </a:r>
          </a:p>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“The curb cut effect” describes broadly what happens when an inclusive design, built for one audience, benefits everyone. The effect gets its name from curb cuts - the small ramps between sidewalks and streets that were originally designed to allow people in wheelchairs to cross the street. However, this also benefits the old (who might struggle with a step), parents with strollers and workers making deliveries on hand trucks. For Example: Risk averse persona. Imagine that you are sloppy with vocabulary. “Browse off” vs “view map”. This is confusing. This is somethign that the risk averse individual might say “Wait what am I doing? I thought I was looking for a map. Oh I guess it’s turning off the browse feature?” This is like curb cuts though - it helps everyone, since, even if you weren’t particularly confused, it’s still a bit of a road bump.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rPr dirty="0"/>
              <a:t>There’s no silver bullet for ethical software development. However, hopefully now you understand better the different ways that our software can have impacts on others, and how we can reason about those implications. The next and final lesson in this module will examine how we can better understand our users, so that we can make the best, most inclusive software, and in turn, hopefully cause the least unintended harm.</a:t>
            </a:r>
          </a:p>
        </p:txBody>
      </p:sp>
    </p:spTree>
    <p:extLst>
      <p:ext uri="{BB962C8B-B14F-4D97-AF65-F5344CB8AC3E}">
        <p14:creationId xmlns:p14="http://schemas.microsoft.com/office/powerpoint/2010/main" val="263435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Here’s a photo of the bottom of Citigroup Center, which was built 1974. It’s a very interesting building design: a 59 story tower cantilevered over a church - note this unique column architecture supporting the building. The engineer, LeMessurier,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Do you think that this design flaw should have been made immediately public?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p>
        </p:txBody>
      </p:sp>
    </p:spTree>
    <p:extLst>
      <p:ext uri="{BB962C8B-B14F-4D97-AF65-F5344CB8AC3E}">
        <p14:creationId xmlns:p14="http://schemas.microsoft.com/office/powerpoint/2010/main" val="136604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dirty="0"/>
              <a:t>So, when considering that we want to do no harm to the public interest, we might consider asking ourselves questions like this:</a:t>
            </a:r>
            <a:endParaRPr lang="en-US" dirty="0"/>
          </a:p>
          <a:p>
            <a:endParaRPr dirty="0"/>
          </a:p>
          <a:p>
            <a:r>
              <a:rPr dirty="0"/>
              <a:t>If there’s a bug in my software, what could be the resulting impact? What parts of my software will be most likely to have negative human impacts if buggy, and how do we test that part most effectively?</a:t>
            </a:r>
            <a:endParaRPr lang="en-US" dirty="0"/>
          </a:p>
          <a:p>
            <a:br>
              <a:rPr dirty="0"/>
            </a:br>
            <a:r>
              <a:rPr dirty="0"/>
              <a:t>Who will be the users of my software, and will it impact different users in different ways? Will my software disadvantage some users? </a:t>
            </a:r>
            <a:endParaRPr lang="en-US" dirty="0"/>
          </a:p>
          <a:p>
            <a:endParaRPr lang="en-US" dirty="0"/>
          </a:p>
          <a:p>
            <a:r>
              <a:rPr dirty="0"/>
              <a:t>Will there be a negative impact on people who do NOT use my software, for instance through climate, or through social forces?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rPr dirty="0"/>
              <a:t>Similarly, when we are trying to become excited about some software project and its potential for good, we might think about the potential for our software to make people’s jobs easier and make people happier, broadly amplifying positive behavior for our users and the general public. </a:t>
            </a:r>
            <a:endParaRPr lang="en-US" dirty="0"/>
          </a:p>
          <a:p>
            <a:endParaRPr lang="en-US" dirty="0"/>
          </a:p>
          <a:p>
            <a:r>
              <a:rPr lang="en-US" dirty="0"/>
              <a:t>If </a:t>
            </a:r>
            <a:r>
              <a:rPr dirty="0"/>
              <a:t>we identify these goals, we can evaluate them as part of our software quality process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Value-sensitive design is an approach to guide the design of technology while considering the impact of the technology on a variety of core human values. This approach can help us to identify unintended consequences of our software, which we can then begin to reason about. </a:t>
            </a:r>
            <a:endParaRPr lang="en-US" dirty="0"/>
          </a:p>
          <a:p>
            <a:endParaRPr lang="en-US" dirty="0"/>
          </a:p>
          <a:p>
            <a:r>
              <a:rPr dirty="0"/>
              <a:t>Core values include human rights, accessibility, justice, privacy and human welfare, and many others. </a:t>
            </a:r>
            <a:endParaRPr lang="en-US" dirty="0"/>
          </a:p>
          <a:p>
            <a:endParaRPr lang="en-US" dirty="0"/>
          </a:p>
          <a:p>
            <a:r>
              <a:rPr dirty="0"/>
              <a:t>As we think about the software that we’re building, we can ask ourselves explicitly: how does </a:t>
            </a:r>
            <a:r>
              <a:rPr lang="en-US" dirty="0"/>
              <a:t>our software impact these values?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S</a:t>
            </a:r>
            <a:r>
              <a:rPr dirty="0"/>
              <a:t>tudies have investigated whether simply exposing engineers to this code of ethics improves ethical decision making in software development </a:t>
            </a:r>
            <a:endParaRPr lang="en-US" dirty="0"/>
          </a:p>
          <a:p>
            <a:r>
              <a:rPr lang="en-US" dirty="0"/>
              <a:t>(Click) </a:t>
            </a:r>
          </a:p>
          <a:p>
            <a:r>
              <a:rPr dirty="0"/>
              <a:t>(click), </a:t>
            </a:r>
            <a:endParaRPr lang="en-US" dirty="0"/>
          </a:p>
          <a:p>
            <a:r>
              <a:rPr dirty="0"/>
              <a:t>concluding that this code alone does not improve ethical decision making. </a:t>
            </a:r>
            <a:endParaRPr lang="en-US" dirty="0"/>
          </a:p>
          <a:p>
            <a:endParaRPr lang="en-US" dirty="0"/>
          </a:p>
          <a:p>
            <a:r>
              <a:rPr lang="en-US" dirty="0"/>
              <a:t>E</a:t>
            </a:r>
            <a:r>
              <a:rPr dirty="0"/>
              <a:t>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r>
              <a:rPr lang="en-US" dirty="0"/>
              <a:t>  A code of ethics alone does not give sufficient guidance.</a:t>
            </a:r>
            <a:endParaRPr dirty="0"/>
          </a:p>
        </p:txBody>
      </p:sp>
    </p:spTree>
    <p:extLst>
      <p:ext uri="{BB962C8B-B14F-4D97-AF65-F5344CB8AC3E}">
        <p14:creationId xmlns:p14="http://schemas.microsoft.com/office/powerpoint/2010/main" val="314437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vsd.ccs.neu.edu/introduction/challeng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w3.org/TR/WCAG20/"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flickr.com/photos/mgifford/46424316355/in/photolist-2dJmKRv-av95GE-r3ivsJ-mT4BaT-6HSC5j-FfkKfJ-7E5kqK-2hQSZ1S-55Sowk-HgHMKm-benZnk-7fPPU9-exSFWt-4zMm4f-sLPfkv-2k7C6Sz-CSHck4-91KLZS-5gMMj2-exVT5h-exSG5x-exB7gV-8VzDSj-exVTsh-exSHGF-8VzDRL-exVQJj-exVR3G-exVRpA-exEpFq-exBbVr-exVTnU-exB7uB-exEoDG-exEnwS-exEjwN-exSJjn-exSGGz-8VzDQJ-8VzDLA-exEokd-exEnH9-4TKpqA-6Usfi6-exBcTk-exEjrW-exSJ3n-dc7uCx-exB7Hk-qhJP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heaiatrust.com/whitepapers/ethics/study.ph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endParaRPr lang="en-US" dirty="0"/>
          </a:p>
          <a:p>
            <a:pPr>
              <a:defRPr>
                <a:solidFill>
                  <a:srgbClr val="005493"/>
                </a:solidFill>
              </a:defRPr>
            </a:pPr>
            <a:endParaRPr lang="en-US" dirty="0"/>
          </a:p>
          <a:p>
            <a:pPr>
              <a:defRPr>
                <a:solidFill>
                  <a:srgbClr val="005493"/>
                </a:solidFill>
              </a:defRPr>
            </a:pPr>
            <a:r>
              <a:rPr dirty="0"/>
              <a:t>© 2021,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 </a:t>
            </a:r>
            <a:br>
              <a:rPr lang="en-US" dirty="0"/>
            </a:br>
            <a:r>
              <a:rPr dirty="0"/>
              <a:t>Software Engineering</a:t>
            </a:r>
          </a:p>
        </p:txBody>
      </p:sp>
      <p:sp>
        <p:nvSpPr>
          <p:cNvPr id="125" name="Lecture 11.2: Ethics in Software Engineering"/>
          <p:cNvSpPr txBox="1">
            <a:spLocks noGrp="1"/>
          </p:cNvSpPr>
          <p:nvPr>
            <p:ph type="subTitle" sz="quarter" idx="1"/>
          </p:nvPr>
        </p:nvSpPr>
        <p:spPr>
          <a:prstGeom prst="rect">
            <a:avLst/>
          </a:prstGeom>
        </p:spPr>
        <p:txBody>
          <a:bodyPr/>
          <a:lstStyle/>
          <a:p>
            <a:r>
              <a:rPr dirty="0"/>
              <a:t>Lecture </a:t>
            </a:r>
            <a:r>
              <a:rPr lang="en-US" dirty="0"/>
              <a:t>12</a:t>
            </a:r>
            <a:r>
              <a:rPr dirty="0"/>
              <a:t>.2: Ethics in Software Engineering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Value Sensitive Design"/>
          <p:cNvSpPr txBox="1">
            <a:spLocks noGrp="1"/>
          </p:cNvSpPr>
          <p:nvPr>
            <p:ph type="title"/>
          </p:nvPr>
        </p:nvSpPr>
        <p:spPr>
          <a:prstGeom prst="rect">
            <a:avLst/>
          </a:prstGeom>
        </p:spPr>
        <p:txBody>
          <a:bodyPr/>
          <a:lstStyle/>
          <a:p>
            <a:r>
              <a:rPr lang="en-US" dirty="0"/>
              <a:t>Unpacking “Public Interest” </a:t>
            </a:r>
            <a:endParaRPr dirty="0"/>
          </a:p>
        </p:txBody>
      </p:sp>
      <p:sp>
        <p:nvSpPr>
          <p:cNvPr id="206" name="Consider how our software impacts users’ universal values [partial lis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59459">
              <a:defRPr sz="5060"/>
            </a:lvl1pPr>
          </a:lstStyle>
          <a:p>
            <a:r>
              <a:rPr lang="en-US" dirty="0"/>
              <a:t>What values might our software promote or diminish?</a:t>
            </a:r>
            <a:endParaRPr dirty="0"/>
          </a:p>
        </p:txBody>
      </p:sp>
      <p:sp>
        <p:nvSpPr>
          <p:cNvPr id="207" name="Human rights - Inalienable, fundamental rights to which all people are entitled…"/>
          <p:cNvSpPr txBox="1">
            <a:spLocks noGrp="1"/>
          </p:cNvSpPr>
          <p:nvPr>
            <p:ph type="body" idx="1"/>
          </p:nvPr>
        </p:nvSpPr>
        <p:spPr>
          <a:xfrm>
            <a:off x="1206500" y="4248504"/>
            <a:ext cx="18579735" cy="8256012"/>
          </a:xfrm>
          <a:prstGeom prst="rect">
            <a:avLst/>
          </a:prstGeom>
        </p:spPr>
        <p:txBody>
          <a:bodyPr/>
          <a:lstStyle/>
          <a:p>
            <a:pPr marL="603504" indent="-603504" defTabSz="2413955">
              <a:spcBef>
                <a:spcPts val="4400"/>
              </a:spcBef>
              <a:defRPr sz="4752"/>
            </a:pPr>
            <a:r>
              <a:t>Human rights - Inalienable, fundamental rights to which all people are entitled </a:t>
            </a:r>
          </a:p>
          <a:p>
            <a:pPr marL="603504" indent="-603504" defTabSz="2413955">
              <a:spcBef>
                <a:spcPts val="4400"/>
              </a:spcBef>
              <a:defRPr sz="4752"/>
            </a:pPr>
            <a:r>
              <a:t>Accessibility - Making all people successful users of the technology</a:t>
            </a:r>
          </a:p>
          <a:p>
            <a:pPr marL="603504" indent="-603504" defTabSz="2413955">
              <a:spcBef>
                <a:spcPts val="4400"/>
              </a:spcBef>
              <a:defRPr sz="4752"/>
            </a:pPr>
            <a:r>
              <a:t>Justice - Procedural justice (process is fair) + distributive justice (outcomes are fair)</a:t>
            </a:r>
          </a:p>
          <a:p>
            <a:pPr marL="603504" indent="-603504" defTabSz="2413955">
              <a:spcBef>
                <a:spcPts val="4400"/>
              </a:spcBef>
              <a:defRPr sz="4752"/>
            </a:pPr>
            <a:r>
              <a:t>Privacy - An individual’s agency in determining what information about them is shared</a:t>
            </a:r>
          </a:p>
          <a:p>
            <a:pPr marL="603504" indent="-603504" defTabSz="2413955">
              <a:spcBef>
                <a:spcPts val="4400"/>
              </a:spcBef>
              <a:defRPr sz="4752"/>
            </a:pPr>
            <a:r>
              <a:t>Human welfare - Physical, material and psychological well-being</a:t>
            </a:r>
          </a:p>
        </p:txBody>
      </p:sp>
      <p:pic>
        <p:nvPicPr>
          <p:cNvPr id="208"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7179" y="6875897"/>
            <a:ext cx="4521231" cy="6620373"/>
          </a:xfrm>
          <a:prstGeom prst="rect">
            <a:avLst/>
          </a:prstGeom>
          <a:ln w="12700">
            <a:miter lim="400000"/>
          </a:ln>
        </p:spPr>
      </p:pic>
      <p:sp>
        <p:nvSpPr>
          <p:cNvPr id="209" name="Value Sensitive Design @ Khoury"/>
          <p:cNvSpPr txBox="1"/>
          <p:nvPr/>
        </p:nvSpPr>
        <p:spPr>
          <a:xfrm>
            <a:off x="9904323" y="12929262"/>
            <a:ext cx="457535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Value Sensitive Design @ Khoury</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pic>
        <p:nvPicPr>
          <p:cNvPr id="16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854" y="1211484"/>
            <a:ext cx="20594329" cy="8256012"/>
          </a:xfrm>
          <a:prstGeom prst="rect">
            <a:avLst/>
          </a:prstGeom>
          <a:ln w="25400">
            <a:miter lim="400000"/>
          </a:ln>
          <a:effectLst>
            <a:outerShdw blurRad="254000" dist="127000" dir="5400000" rotWithShape="0">
              <a:srgbClr val="000000">
                <a:alpha val="70000"/>
              </a:srgbClr>
            </a:outerShdw>
          </a:effectLst>
        </p:spPr>
      </p:pic>
      <p:sp>
        <p:nvSpPr>
          <p:cNvPr id="2" name="TextBox 1">
            <a:extLst>
              <a:ext uri="{FF2B5EF4-FFF2-40B4-BE49-F238E27FC236}">
                <a16:creationId xmlns:a16="http://schemas.microsoft.com/office/drawing/2014/main" id="{41FF7A01-F024-4855-96BA-5D43716E8A5B}"/>
              </a:ext>
            </a:extLst>
          </p:cNvPr>
          <p:cNvSpPr txBox="1"/>
          <p:nvPr/>
        </p:nvSpPr>
        <p:spPr>
          <a:xfrm>
            <a:off x="10352314" y="4065665"/>
            <a:ext cx="7445828" cy="1579920"/>
          </a:xfrm>
          <a:prstGeom prst="rect">
            <a:avLst/>
          </a:prstGeom>
          <a:solidFill>
            <a:schemeClr val="bg1"/>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mn-lt"/>
                <a:ea typeface="+mn-ea"/>
                <a:cs typeface="+mn-cs"/>
                <a:sym typeface="Helvetica Neue"/>
              </a:rPr>
              <a:t>TLDR: No</a:t>
            </a:r>
          </a:p>
        </p:txBody>
      </p:sp>
    </p:spTree>
    <p:extLst>
      <p:ext uri="{BB962C8B-B14F-4D97-AF65-F5344CB8AC3E}">
        <p14:creationId xmlns:p14="http://schemas.microsoft.com/office/powerpoint/2010/main" val="1377771649"/>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advAuto="0"/>
      <p:bldP spid="169" grpId="0" animBg="1" advAuto="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afety-Critical Software Regulations"/>
          <p:cNvSpPr txBox="1">
            <a:spLocks noGrp="1"/>
          </p:cNvSpPr>
          <p:nvPr>
            <p:ph type="title"/>
          </p:nvPr>
        </p:nvSpPr>
        <p:spPr>
          <a:prstGeom prst="rect">
            <a:avLst/>
          </a:prstGeom>
        </p:spPr>
        <p:txBody>
          <a:bodyPr>
            <a:normAutofit fontScale="90000"/>
          </a:bodyPr>
          <a:lstStyle/>
          <a:p>
            <a:r>
              <a:rPr dirty="0"/>
              <a:t>S</a:t>
            </a:r>
            <a:r>
              <a:rPr lang="en-US" dirty="0"/>
              <a:t>tandards can give more concrete guidance.</a:t>
            </a:r>
            <a:endParaRPr dirty="0"/>
          </a:p>
        </p:txBody>
      </p:sp>
      <p:sp>
        <p:nvSpPr>
          <p:cNvPr id="200" name="International bodies define standard processes that are designed to protect the public…"/>
          <p:cNvSpPr txBox="1">
            <a:spLocks noGrp="1"/>
          </p:cNvSpPr>
          <p:nvPr>
            <p:ph type="body" idx="1"/>
          </p:nvPr>
        </p:nvSpPr>
        <p:spPr>
          <a:xfrm>
            <a:off x="1206500" y="4248504"/>
            <a:ext cx="16482157" cy="8256012"/>
          </a:xfrm>
          <a:prstGeom prst="rect">
            <a:avLst/>
          </a:prstGeom>
        </p:spPr>
        <p:txBody>
          <a:bodyPr/>
          <a:lstStyle/>
          <a:p>
            <a:r>
              <a:rPr dirty="0"/>
              <a:t>International bodies define standard processes that are designed to protect the public</a:t>
            </a:r>
          </a:p>
          <a:p>
            <a:r>
              <a:rPr dirty="0"/>
              <a:t>By (correctly) following such a standard, you can reduce the chance of harm to users, as well as your ethical (and legal) liability</a:t>
            </a:r>
          </a:p>
        </p:txBody>
      </p:sp>
      <p:pic>
        <p:nvPicPr>
          <p:cNvPr id="201"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310" y="2714904"/>
            <a:ext cx="6266528" cy="10706981"/>
          </a:xfrm>
          <a:prstGeom prst="rect">
            <a:avLst/>
          </a:prstGeom>
          <a:ln w="25400">
            <a:miter lim="400000"/>
          </a:ln>
          <a:effectLst>
            <a:outerShdw blurRad="254000" dist="127000" dir="5400000" rotWithShape="0">
              <a:srgbClr val="000000">
                <a:alpha val="70000"/>
              </a:srgbClr>
            </a:outerShdw>
          </a:effectLst>
        </p:spPr>
      </p:pic>
      <p:sp>
        <p:nvSpPr>
          <p:cNvPr id="3" name="Text Placeholder 2">
            <a:extLst>
              <a:ext uri="{FF2B5EF4-FFF2-40B4-BE49-F238E27FC236}">
                <a16:creationId xmlns:a16="http://schemas.microsoft.com/office/drawing/2014/main" id="{94C731EF-7C5E-4726-A5D2-5EEC04C660CA}"/>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1D5A-1A21-4E3C-A9B4-DD82C34C7FBB}"/>
              </a:ext>
            </a:extLst>
          </p:cNvPr>
          <p:cNvSpPr>
            <a:spLocks noGrp="1"/>
          </p:cNvSpPr>
          <p:nvPr>
            <p:ph type="title"/>
          </p:nvPr>
        </p:nvSpPr>
        <p:spPr/>
        <p:txBody>
          <a:bodyPr>
            <a:normAutofit fontScale="90000"/>
          </a:bodyPr>
          <a:lstStyle/>
          <a:p>
            <a:r>
              <a:rPr lang="en-US" dirty="0"/>
              <a:t>Standards can give more concrete guidance.</a:t>
            </a:r>
          </a:p>
        </p:txBody>
      </p:sp>
      <p:sp>
        <p:nvSpPr>
          <p:cNvPr id="3" name="Text Placeholder 2">
            <a:extLst>
              <a:ext uri="{FF2B5EF4-FFF2-40B4-BE49-F238E27FC236}">
                <a16:creationId xmlns:a16="http://schemas.microsoft.com/office/drawing/2014/main" id="{F7C7963B-480E-4A72-89D2-B711E631650D}"/>
              </a:ext>
            </a:extLst>
          </p:cNvPr>
          <p:cNvSpPr>
            <a:spLocks noGrp="1"/>
          </p:cNvSpPr>
          <p:nvPr>
            <p:ph type="body" sz="quarter" idx="21"/>
          </p:nvPr>
        </p:nvSpPr>
        <p:spPr/>
        <p:txBody>
          <a:bodyPr/>
          <a:lstStyle/>
          <a:p>
            <a:endParaRPr lang="en-US"/>
          </a:p>
        </p:txBody>
      </p:sp>
      <p:pic>
        <p:nvPicPr>
          <p:cNvPr id="6" name="Picture 5">
            <a:extLst>
              <a:ext uri="{FF2B5EF4-FFF2-40B4-BE49-F238E27FC236}">
                <a16:creationId xmlns:a16="http://schemas.microsoft.com/office/drawing/2014/main" id="{E8A847AB-B21F-486B-844F-30DDE99E8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107" y="3938109"/>
            <a:ext cx="13573785" cy="8698391"/>
          </a:xfrm>
          <a:prstGeom prst="rect">
            <a:avLst/>
          </a:prstGeom>
        </p:spPr>
      </p:pic>
    </p:spTree>
    <p:extLst>
      <p:ext uri="{BB962C8B-B14F-4D97-AF65-F5344CB8AC3E}">
        <p14:creationId xmlns:p14="http://schemas.microsoft.com/office/powerpoint/2010/main" val="104424669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Accessibility should not be a hard decision"/>
          <p:cNvSpPr txBox="1">
            <a:spLocks noGrp="1"/>
          </p:cNvSpPr>
          <p:nvPr>
            <p:ph type="title"/>
          </p:nvPr>
        </p:nvSpPr>
        <p:spPr>
          <a:prstGeom prst="rect">
            <a:avLst/>
          </a:prstGeom>
        </p:spPr>
        <p:txBody>
          <a:bodyPr>
            <a:normAutofit fontScale="90000"/>
          </a:bodyPr>
          <a:lstStyle/>
          <a:p>
            <a:r>
              <a:rPr lang="en-US" dirty="0"/>
              <a:t>Standards can give more concrete guidance.</a:t>
            </a:r>
            <a:endParaRPr dirty="0"/>
          </a:p>
        </p:txBody>
      </p:sp>
      <p:sp>
        <p:nvSpPr>
          <p:cNvPr id="191" name="Example: Domino’s + ADA"/>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Example: Domino’s + ADA</a:t>
            </a:r>
          </a:p>
        </p:txBody>
      </p:sp>
      <p:pic>
        <p:nvPicPr>
          <p:cNvPr id="192"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26" y="3635600"/>
            <a:ext cx="9753601" cy="10579101"/>
          </a:xfrm>
          <a:prstGeom prst="rect">
            <a:avLst/>
          </a:prstGeom>
          <a:ln w="12700">
            <a:miter lim="400000"/>
          </a:ln>
        </p:spPr>
      </p:pic>
      <p:pic>
        <p:nvPicPr>
          <p:cNvPr id="19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3194631" y="3593882"/>
            <a:ext cx="10180321" cy="9227103"/>
          </a:xfrm>
          <a:prstGeom prst="rect">
            <a:avLst/>
          </a:prstGeom>
          <a:ln w="12700">
            <a:miter lim="400000"/>
          </a:ln>
        </p:spPr>
      </p:pic>
      <p:sp>
        <p:nvSpPr>
          <p:cNvPr id="194" name="WCAG 2.0 Specification"/>
          <p:cNvSpPr txBox="1"/>
          <p:nvPr/>
        </p:nvSpPr>
        <p:spPr>
          <a:xfrm>
            <a:off x="17181886" y="12818922"/>
            <a:ext cx="2205732"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dirty="0">
                <a:hlinkClick r:id="rId5"/>
              </a:rPr>
              <a:t>WCAG 2.0 </a:t>
            </a:r>
            <a:r>
              <a:rPr u="sng" dirty="0" err="1">
                <a:hlinkClick r:id="rId5"/>
              </a:rPr>
              <a:t>Spe</a:t>
            </a:r>
            <a:endParaRPr lang="en-US" u="sng" dirty="0">
              <a:hlinkClick r:id="rId5"/>
            </a:endParaRPr>
          </a:p>
          <a:p>
            <a:pPr>
              <a:defRPr u="none"/>
            </a:pPr>
            <a:r>
              <a:rPr u="sng" dirty="0" err="1">
                <a:hlinkClick r:id="rId5"/>
              </a:rPr>
              <a:t>cification</a:t>
            </a:r>
            <a:endParaRPr u="sng" dirty="0">
              <a:hlinkClick r:id="rId5"/>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06E93-4EF5-4835-9223-6D4A4C5A2131}"/>
              </a:ext>
            </a:extLst>
          </p:cNvPr>
          <p:cNvSpPr>
            <a:spLocks noGrp="1"/>
          </p:cNvSpPr>
          <p:nvPr>
            <p:ph type="title"/>
          </p:nvPr>
        </p:nvSpPr>
        <p:spPr/>
        <p:txBody>
          <a:bodyPr/>
          <a:lstStyle/>
          <a:p>
            <a:r>
              <a:rPr lang="en-US" dirty="0"/>
              <a:t>But many ethical decisions are still hard</a:t>
            </a:r>
          </a:p>
        </p:txBody>
      </p:sp>
      <p:sp>
        <p:nvSpPr>
          <p:cNvPr id="3" name="Text Placeholder 2">
            <a:extLst>
              <a:ext uri="{FF2B5EF4-FFF2-40B4-BE49-F238E27FC236}">
                <a16:creationId xmlns:a16="http://schemas.microsoft.com/office/drawing/2014/main" id="{C8555CA2-E666-4DDB-8298-C4B5C9F54DFA}"/>
              </a:ext>
            </a:extLst>
          </p:cNvPr>
          <p:cNvSpPr>
            <a:spLocks noGrp="1"/>
          </p:cNvSpPr>
          <p:nvPr>
            <p:ph type="body" sz="quarter" idx="21"/>
          </p:nvPr>
        </p:nvSpPr>
        <p:spPr/>
        <p:txBody>
          <a:bodyPr/>
          <a:lstStyle/>
          <a:p>
            <a:r>
              <a:rPr lang="en-US" dirty="0"/>
              <a:t>Example: Social Media Platforms</a:t>
            </a:r>
          </a:p>
        </p:txBody>
      </p:sp>
      <p:sp>
        <p:nvSpPr>
          <p:cNvPr id="4" name="Text Placeholder 3">
            <a:extLst>
              <a:ext uri="{FF2B5EF4-FFF2-40B4-BE49-F238E27FC236}">
                <a16:creationId xmlns:a16="http://schemas.microsoft.com/office/drawing/2014/main" id="{86219E88-ADED-4DB6-BF41-C2258B7E8884}"/>
              </a:ext>
            </a:extLst>
          </p:cNvPr>
          <p:cNvSpPr>
            <a:spLocks noGrp="1"/>
          </p:cNvSpPr>
          <p:nvPr>
            <p:ph type="body" idx="1"/>
          </p:nvPr>
        </p:nvSpPr>
        <p:spPr>
          <a:xfrm>
            <a:off x="1206500" y="4248504"/>
            <a:ext cx="13387324" cy="8256012"/>
          </a:xfrm>
        </p:spPr>
        <p:txBody>
          <a:bodyPr/>
          <a:lstStyle/>
          <a:p>
            <a:r>
              <a:rPr lang="en-US" dirty="0"/>
              <a:t>Social media platforms like Facebook, Twitter, or </a:t>
            </a:r>
            <a:r>
              <a:rPr lang="en-US" dirty="0" err="1"/>
              <a:t>Tiktok</a:t>
            </a:r>
            <a:r>
              <a:rPr lang="en-US" dirty="0"/>
              <a:t> can</a:t>
            </a:r>
          </a:p>
          <a:p>
            <a:pPr lvl="1"/>
            <a:r>
              <a:rPr lang="en-US" dirty="0"/>
              <a:t>Build communities across distance</a:t>
            </a:r>
          </a:p>
          <a:p>
            <a:pPr lvl="1"/>
            <a:r>
              <a:rPr lang="en-US" dirty="0"/>
              <a:t>Spread information for social action</a:t>
            </a:r>
          </a:p>
          <a:p>
            <a:pPr lvl="1"/>
            <a:r>
              <a:rPr lang="en-US" dirty="0"/>
              <a:t>Spread misinformation and disinformation</a:t>
            </a:r>
          </a:p>
          <a:p>
            <a:pPr lvl="1"/>
            <a:r>
              <a:rPr lang="en-US" dirty="0"/>
              <a:t>Amplify hate speech</a:t>
            </a:r>
          </a:p>
          <a:p>
            <a:r>
              <a:rPr lang="en-US" dirty="0"/>
              <a:t>How to balance freedom vs regulation?</a:t>
            </a:r>
          </a:p>
          <a:p>
            <a:pPr lvl="1"/>
            <a:endParaRPr lang="en-US" dirty="0"/>
          </a:p>
          <a:p>
            <a:endParaRPr lang="en-US" dirty="0"/>
          </a:p>
        </p:txBody>
      </p:sp>
      <p:pic>
        <p:nvPicPr>
          <p:cNvPr id="1026" name="Picture 2" descr="Media, Social Media, Apps">
            <a:extLst>
              <a:ext uri="{FF2B5EF4-FFF2-40B4-BE49-F238E27FC236}">
                <a16:creationId xmlns:a16="http://schemas.microsoft.com/office/drawing/2014/main" id="{0F3516F3-17C3-454F-BD00-010A86D542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4746" y="4248504"/>
            <a:ext cx="8407746" cy="610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65222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he Curb Cut Effect"/>
          <p:cNvSpPr txBox="1">
            <a:spLocks noGrp="1"/>
          </p:cNvSpPr>
          <p:nvPr>
            <p:ph type="title"/>
          </p:nvPr>
        </p:nvSpPr>
        <p:spPr>
          <a:prstGeom prst="rect">
            <a:avLst/>
          </a:prstGeom>
        </p:spPr>
        <p:txBody>
          <a:bodyPr/>
          <a:lstStyle/>
          <a:p>
            <a:r>
              <a:t>The Curb Cut Effect</a:t>
            </a:r>
          </a:p>
        </p:txBody>
      </p:sp>
      <p:sp>
        <p:nvSpPr>
          <p:cNvPr id="180" name="Slide Subtitle"/>
          <p:cNvSpPr txBox="1">
            <a:spLocks noGrp="1"/>
          </p:cNvSpPr>
          <p:nvPr>
            <p:ph type="body" idx="21"/>
          </p:nvPr>
        </p:nvSpPr>
        <p:spPr>
          <a:prstGeom prst="rect">
            <a:avLst/>
          </a:prstGeom>
        </p:spPr>
        <p:txBody>
          <a:bodyPr/>
          <a:lstStyle/>
          <a:p>
            <a:endParaRPr/>
          </a:p>
        </p:txBody>
      </p:sp>
      <p:sp>
        <p:nvSpPr>
          <p:cNvPr id="181" name="Slide bullet text"/>
          <p:cNvSpPr txBox="1">
            <a:spLocks noGrp="1"/>
          </p:cNvSpPr>
          <p:nvPr>
            <p:ph type="body" idx="1"/>
          </p:nvPr>
        </p:nvSpPr>
        <p:spPr>
          <a:prstGeom prst="rect">
            <a:avLst/>
          </a:prstGeom>
        </p:spPr>
        <p:txBody>
          <a:bodyPr/>
          <a:lstStyle/>
          <a:p>
            <a:endParaRPr/>
          </a:p>
        </p:txBody>
      </p:sp>
      <p:pic>
        <p:nvPicPr>
          <p:cNvPr id="182" name="46424316355_57d9726a74_o.jpeg" descr="46424316355_57d9726a74_o.jpeg"/>
          <p:cNvPicPr>
            <a:picLocks noChangeAspect="1"/>
          </p:cNvPicPr>
          <p:nvPr/>
        </p:nvPicPr>
        <p:blipFill>
          <a:blip r:embed="rId3"/>
          <a:srcRect b="25527"/>
          <a:stretch>
            <a:fillRect/>
          </a:stretch>
        </p:blipFill>
        <p:spPr>
          <a:xfrm>
            <a:off x="3048000" y="2694387"/>
            <a:ext cx="18288000" cy="10214717"/>
          </a:xfrm>
          <a:prstGeom prst="rect">
            <a:avLst/>
          </a:prstGeom>
          <a:ln w="12700">
            <a:miter lim="400000"/>
          </a:ln>
        </p:spPr>
      </p:pic>
      <p:sp>
        <p:nvSpPr>
          <p:cNvPr id="183" name="“Curb Cuts” by Mike Gifford, CC BY-NC 2.0"/>
          <p:cNvSpPr txBox="1"/>
          <p:nvPr/>
        </p:nvSpPr>
        <p:spPr>
          <a:xfrm>
            <a:off x="9156344" y="13090880"/>
            <a:ext cx="607131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defRPr>
            </a:lvl1pPr>
          </a:lstStyle>
          <a:p>
            <a:pPr>
              <a:defRPr u="none"/>
            </a:pPr>
            <a:r>
              <a:rPr u="sng">
                <a:hlinkClick r:id="rId4"/>
              </a:rPr>
              <a:t>“Curb Cuts” by Mike Gifford, CC BY-NC 2.0</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Where does this leave us?"/>
          <p:cNvSpPr txBox="1">
            <a:spLocks noGrp="1"/>
          </p:cNvSpPr>
          <p:nvPr>
            <p:ph type="title"/>
          </p:nvPr>
        </p:nvSpPr>
        <p:spPr>
          <a:prstGeom prst="rect">
            <a:avLst/>
          </a:prstGeom>
        </p:spPr>
        <p:txBody>
          <a:bodyPr/>
          <a:lstStyle/>
          <a:p>
            <a:r>
              <a:t>Where does this leave us?</a:t>
            </a:r>
          </a:p>
        </p:txBody>
      </p:sp>
      <p:sp>
        <p:nvSpPr>
          <p:cNvPr id="226" name="So that we can sleep at nigh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So that we can sleep at night</a:t>
            </a:r>
          </a:p>
        </p:txBody>
      </p:sp>
      <p:sp>
        <p:nvSpPr>
          <p:cNvPr id="227" name="Above all: try to do good - consider the impacts of your software on others…"/>
          <p:cNvSpPr txBox="1">
            <a:spLocks noGrp="1"/>
          </p:cNvSpPr>
          <p:nvPr>
            <p:ph type="body" idx="1"/>
          </p:nvPr>
        </p:nvSpPr>
        <p:spPr>
          <a:prstGeom prst="rect">
            <a:avLst/>
          </a:prstGeom>
        </p:spPr>
        <p:txBody>
          <a:bodyPr/>
          <a:lstStyle/>
          <a:p>
            <a:r>
              <a:rPr lang="en-US" dirty="0"/>
              <a:t>Consider the different ways that our software may impact others</a:t>
            </a:r>
          </a:p>
          <a:p>
            <a:r>
              <a:rPr lang="en-US" dirty="0"/>
              <a:t>Consider the ways in which our software interacts with the political, social, and economic systems in which we and our users live</a:t>
            </a:r>
          </a:p>
          <a:p>
            <a:r>
              <a:rPr lang="en-US" dirty="0"/>
              <a:t>Follow best practices, and actively push to improve them</a:t>
            </a:r>
          </a:p>
          <a:p>
            <a:r>
              <a:rPr lang="en-US" dirty="0"/>
              <a:t>Encourage diversity in our development teams</a:t>
            </a:r>
          </a:p>
          <a:p>
            <a:r>
              <a:rPr lang="en-US" dirty="0"/>
              <a:t>Engage in honest conversations with our co-workers and supervisors to explore possible ethical issues and their implications.</a:t>
            </a:r>
            <a:endParaRPr dirty="0"/>
          </a:p>
        </p:txBody>
      </p:sp>
    </p:spTree>
    <p:extLst>
      <p:ext uri="{BB962C8B-B14F-4D97-AF65-F5344CB8AC3E}">
        <p14:creationId xmlns:p14="http://schemas.microsoft.com/office/powerpoint/2010/main" val="282258509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You should now be able to:</a:t>
            </a:r>
            <a:endParaRPr dirty="0"/>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extLst>
      <p:ext uri="{BB962C8B-B14F-4D97-AF65-F5344CB8AC3E}">
        <p14:creationId xmlns:p14="http://schemas.microsoft.com/office/powerpoint/2010/main" val="137746683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rofessional Ethics"/>
          <p:cNvSpPr txBox="1">
            <a:spLocks noGrp="1"/>
          </p:cNvSpPr>
          <p:nvPr>
            <p:ph type="title"/>
          </p:nvPr>
        </p:nvSpPr>
        <p:spPr>
          <a:prstGeom prst="rect">
            <a:avLst/>
          </a:prstGeom>
        </p:spPr>
        <p:txBody>
          <a:bodyPr/>
          <a:lstStyle/>
          <a:p>
            <a:r>
              <a:t>Professional Ethics</a:t>
            </a:r>
          </a:p>
        </p:txBody>
      </p:sp>
      <p:sp>
        <p:nvSpPr>
          <p:cNvPr id="132" name="Professional standard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standards</a:t>
            </a:r>
          </a:p>
        </p:txBody>
      </p:sp>
      <p:sp>
        <p:nvSpPr>
          <p:cNvPr id="133" name="By 1675, standards established for: divinity, law, medicine…"/>
          <p:cNvSpPr txBox="1">
            <a:spLocks noGrp="1"/>
          </p:cNvSpPr>
          <p:nvPr>
            <p:ph type="body" sz="half" idx="1"/>
          </p:nvPr>
        </p:nvSpPr>
        <p:spPr>
          <a:xfrm>
            <a:off x="1206500" y="4248504"/>
            <a:ext cx="13635869" cy="8256012"/>
          </a:xfrm>
          <a:prstGeom prst="rect">
            <a:avLst/>
          </a:prstGeom>
        </p:spPr>
        <p:txBody>
          <a:bodyPr/>
          <a:lstStyle/>
          <a:p>
            <a:r>
              <a:t>By 1675, standards established for: divinity, law, medicine</a:t>
            </a:r>
          </a:p>
          <a:p>
            <a:r>
              <a:t>Professionals exercise specialist knowledge or skill - professional ethics governs how this knowledge should be governed</a:t>
            </a:r>
          </a:p>
        </p:txBody>
      </p:sp>
      <p:pic>
        <p:nvPicPr>
          <p:cNvPr id="134"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7846" y="615950"/>
            <a:ext cx="8839201" cy="12484100"/>
          </a:xfrm>
          <a:prstGeom prst="rect">
            <a:avLst/>
          </a:prstGeom>
          <a:ln w="12700">
            <a:miter lim="400000"/>
          </a:ln>
        </p:spPr>
      </p:pic>
      <p:sp>
        <p:nvSpPr>
          <p:cNvPr id="135" name="12th-century Byzantine manuscript of the Hippocratic Oath"/>
          <p:cNvSpPr txBox="1"/>
          <p:nvPr/>
        </p:nvSpPr>
        <p:spPr>
          <a:xfrm>
            <a:off x="15657698" y="13146361"/>
            <a:ext cx="815949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12th-century Byzantine manuscript of the Hippocratic Oath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prstGeom prst="rect">
            <a:avLst/>
          </a:prstGeom>
        </p:spPr>
        <p:txBody>
          <a:bodyPr/>
          <a:lstStyle/>
          <a:p>
            <a:r>
              <a:t>Code of Ethics</a:t>
            </a:r>
          </a:p>
        </p:txBody>
      </p:sp>
      <p:sp>
        <p:nvSpPr>
          <p:cNvPr id="140" name="Professional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Engineers</a:t>
            </a:r>
          </a:p>
        </p:txBody>
      </p:sp>
      <p:sp>
        <p:nvSpPr>
          <p:cNvPr id="141" name="Engineers, in the fulfillment of their professional duties, shall:…"/>
          <p:cNvSpPr txBox="1"/>
          <p:nvPr/>
        </p:nvSpPr>
        <p:spPr>
          <a:xfrm>
            <a:off x="316534" y="3982877"/>
            <a:ext cx="15060980" cy="5345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900">
                <a:solidFill>
                  <a:srgbClr val="000000"/>
                </a:solidFill>
              </a:defRPr>
            </a:pPr>
            <a:r>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t>Avoid deceptive acts.</a:t>
            </a:r>
          </a:p>
          <a:p>
            <a:pPr marL="457200" indent="-317500" algn="l" defTabSz="457200">
              <a:buClr>
                <a:srgbClr val="595959"/>
              </a:buClr>
              <a:buSzPct val="100000"/>
              <a:buFont typeface="Helvetica"/>
              <a:buAutoNum type="arabicPeriod"/>
              <a:defRPr sz="3900">
                <a:solidFill>
                  <a:srgbClr val="000000"/>
                </a:solidFill>
              </a:defRPr>
            </a:pPr>
            <a:r>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849790"/>
            <a:ext cx="10059925"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National Society of Professional Engineers - Code of Ethics for Engineers</a:t>
            </a:r>
          </a:p>
        </p:txBody>
      </p:sp>
      <p:pic>
        <p:nvPicPr>
          <p:cNvPr id="14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ode of Ethics"/>
          <p:cNvSpPr txBox="1">
            <a:spLocks noGrp="1"/>
          </p:cNvSpPr>
          <p:nvPr>
            <p:ph type="title"/>
          </p:nvPr>
        </p:nvSpPr>
        <p:spPr>
          <a:prstGeom prst="rect">
            <a:avLst/>
          </a:prstGeom>
        </p:spPr>
        <p:txBody>
          <a:bodyPr/>
          <a:lstStyle/>
          <a:p>
            <a:r>
              <a:t>Code of Ethics</a:t>
            </a:r>
          </a:p>
        </p:txBody>
      </p:sp>
      <p:sp>
        <p:nvSpPr>
          <p:cNvPr id="148" name="Professional Engineers: Citigroup Cent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Engineers: Citigroup Center</a:t>
            </a:r>
          </a:p>
        </p:txBody>
      </p:sp>
      <p:sp>
        <p:nvSpPr>
          <p:cNvPr id="149" name="Design met building code, but did not account for all failure modes…"/>
          <p:cNvSpPr txBox="1">
            <a:spLocks noGrp="1"/>
          </p:cNvSpPr>
          <p:nvPr>
            <p:ph type="body" sz="half" idx="1"/>
          </p:nvPr>
        </p:nvSpPr>
        <p:spPr>
          <a:xfrm>
            <a:off x="1206500" y="4248504"/>
            <a:ext cx="8608205" cy="8256012"/>
          </a:xfrm>
          <a:prstGeom prst="rect">
            <a:avLst/>
          </a:prstGeom>
        </p:spPr>
        <p:txBody>
          <a:bodyPr/>
          <a:lstStyle/>
          <a:p>
            <a:r>
              <a:t>Design met building code, but did </a:t>
            </a:r>
            <a:r>
              <a:rPr i="1"/>
              <a:t>not</a:t>
            </a:r>
            <a:r>
              <a:t> account for all failure modes</a:t>
            </a:r>
          </a:p>
          <a:p>
            <a:r>
              <a:t>Last-minute changes to construction increased odds of failure</a:t>
            </a:r>
          </a:p>
          <a:p>
            <a:r>
              <a:t>Fixed before disaster could strike, but kept a secret for 20 years</a:t>
            </a:r>
          </a:p>
        </p:txBody>
      </p:sp>
      <p:pic>
        <p:nvPicPr>
          <p:cNvPr id="15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7761" y="3299814"/>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“Citigroup Center” by Tdorante10, Wikimedia commons, CC BY-SA 4.0</a:t>
            </a:r>
          </a:p>
        </p:txBody>
      </p:sp>
      <p:sp>
        <p:nvSpPr>
          <p:cNvPr id="152" name="https://www.theaiatrust.com/whitepapers/ethics/study.php"/>
          <p:cNvSpPr txBox="1"/>
          <p:nvPr/>
        </p:nvSpPr>
        <p:spPr>
          <a:xfrm>
            <a:off x="460445" y="13091153"/>
            <a:ext cx="8112863"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https://www.theaiatrust.com/whitepapers/ethics/study.php</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lstStyle/>
          <a:p>
            <a:r>
              <a:rPr lang="en-US" dirty="0"/>
              <a:t>Badly-engineered software can kill people</a:t>
            </a:r>
            <a:endParaRPr dirty="0"/>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1206500" y="4248504"/>
            <a:ext cx="11817865" cy="8256012"/>
          </a:xfrm>
          <a:prstGeom prst="rect">
            <a:avLst/>
          </a:prstGeom>
        </p:spPr>
        <p:txBody>
          <a:bodyPr/>
          <a:lstStyle/>
          <a:p>
            <a:r>
              <a:t>Bug in software caused 100x greater exposure to radiation than intended</a:t>
            </a:r>
          </a:p>
          <a:p>
            <a:r>
              <a:t>At least 6 died</a:t>
            </a:r>
          </a:p>
          <a:p>
            <a:r>
              <a:t>Likely far more suffered: deaths occurred over a period of 2 years!</a:t>
            </a:r>
          </a:p>
          <a:p>
            <a:r>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249080" y="13018389"/>
            <a:ext cx="806866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Unpacking “Public Interest”"/>
          <p:cNvSpPr txBox="1">
            <a:spLocks noGrp="1"/>
          </p:cNvSpPr>
          <p:nvPr>
            <p:ph type="title"/>
          </p:nvPr>
        </p:nvSpPr>
        <p:spPr>
          <a:prstGeom prst="rect">
            <a:avLst/>
          </a:prstGeom>
        </p:spPr>
        <p:txBody>
          <a:bodyPr/>
          <a:lstStyle/>
          <a:p>
            <a:r>
              <a:t>Unpacking “Public Interest”</a:t>
            </a:r>
          </a:p>
        </p:txBody>
      </p:sp>
      <p:sp>
        <p:nvSpPr>
          <p:cNvPr id="214" name="Do no harm: how can our software cause harm?"/>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 no harm: how can our software cause harm?</a:t>
            </a:r>
          </a:p>
        </p:txBody>
      </p:sp>
      <p:sp>
        <p:nvSpPr>
          <p:cNvPr id="215" name="How can my software fail? What are the implications of that failure?…"/>
          <p:cNvSpPr txBox="1">
            <a:spLocks noGrp="1"/>
          </p:cNvSpPr>
          <p:nvPr>
            <p:ph type="body" idx="1"/>
          </p:nvPr>
        </p:nvSpPr>
        <p:spPr>
          <a:prstGeom prst="rect">
            <a:avLst/>
          </a:prstGeom>
        </p:spPr>
        <p:txBody>
          <a:bodyPr/>
          <a:lstStyle/>
          <a:p>
            <a:pPr marL="228600" indent="-228600">
              <a:buSzPct val="100000"/>
            </a:pPr>
            <a:r>
              <a:t>How can my software fail? What are the implications of that failure?</a:t>
            </a:r>
          </a:p>
          <a:p>
            <a:pPr marL="228600" indent="-228600">
              <a:buSzPct val="100000"/>
            </a:pPr>
            <a:r>
              <a:t>Who will use my software, and how might different users use it differently?</a:t>
            </a:r>
          </a:p>
          <a:p>
            <a:pPr marL="228600" indent="-228600">
              <a:buSzPct val="100000"/>
            </a:pPr>
            <a:r>
              <a:t>How will my software impact those who do not use it directly?</a:t>
            </a:r>
          </a:p>
          <a:p>
            <a:pPr marL="228600" indent="-228600">
              <a:buSzPct val="100000"/>
            </a:pPr>
            <a:r>
              <a:t>Will my software amplify negative behavior for users and society at large?</a:t>
            </a:r>
          </a:p>
        </p:txBody>
      </p:sp>
      <p:sp>
        <p:nvSpPr>
          <p:cNvPr id="5" name="1. PUBLIC – Software engineers shall act consistently with the public interest.">
            <a:extLst>
              <a:ext uri="{FF2B5EF4-FFF2-40B4-BE49-F238E27FC236}">
                <a16:creationId xmlns:a16="http://schemas.microsoft.com/office/drawing/2014/main" id="{5350CFB9-D16B-45B4-B022-2B28FF1FF50B}"/>
              </a:ext>
            </a:extLst>
          </p:cNvPr>
          <p:cNvSpPr txBox="1"/>
          <p:nvPr/>
        </p:nvSpPr>
        <p:spPr>
          <a:xfrm>
            <a:off x="15874481" y="913592"/>
            <a:ext cx="7819237" cy="988989"/>
          </a:xfrm>
          <a:prstGeom prst="rect">
            <a:avLst/>
          </a:prstGeom>
          <a:solidFill>
            <a:srgbClr val="FFFFFF"/>
          </a:solidFill>
          <a:ln w="28575">
            <a:solidFill>
              <a:schemeClr val="accent1">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4800">
                <a:solidFill>
                  <a:srgbClr val="000000"/>
                </a:solidFill>
              </a:defRPr>
            </a:lvl1pPr>
          </a:lstStyle>
          <a:p>
            <a:r>
              <a:rPr sz="3200" dirty="0"/>
              <a:t>1. PUBLIC – Software engineers shall act consistently with the public interest.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npacking “Public Interest”"/>
          <p:cNvSpPr txBox="1">
            <a:spLocks noGrp="1"/>
          </p:cNvSpPr>
          <p:nvPr>
            <p:ph type="title"/>
          </p:nvPr>
        </p:nvSpPr>
        <p:spPr>
          <a:prstGeom prst="rect">
            <a:avLst/>
          </a:prstGeom>
        </p:spPr>
        <p:txBody>
          <a:bodyPr/>
          <a:lstStyle/>
          <a:p>
            <a:r>
              <a:t>Unpacking “Public Interest”</a:t>
            </a:r>
          </a:p>
        </p:txBody>
      </p:sp>
      <p:sp>
        <p:nvSpPr>
          <p:cNvPr id="220" name="How can our software make a positive contribu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How can our software make a positive contribution?</a:t>
            </a:r>
          </a:p>
        </p:txBody>
      </p:sp>
      <p:sp>
        <p:nvSpPr>
          <p:cNvPr id="221" name="Will my software make people’s jobs easier?…"/>
          <p:cNvSpPr txBox="1">
            <a:spLocks noGrp="1"/>
          </p:cNvSpPr>
          <p:nvPr>
            <p:ph type="body" idx="1"/>
          </p:nvPr>
        </p:nvSpPr>
        <p:spPr>
          <a:prstGeom prst="rect">
            <a:avLst/>
          </a:prstGeom>
        </p:spPr>
        <p:txBody>
          <a:bodyPr/>
          <a:lstStyle/>
          <a:p>
            <a:pPr marL="228600" indent="-228600">
              <a:buSzPct val="100000"/>
            </a:pPr>
            <a:r>
              <a:rPr lang="en-US" dirty="0"/>
              <a:t>Can</a:t>
            </a:r>
            <a:r>
              <a:rPr dirty="0"/>
              <a:t> my software make people’s jobs easier?</a:t>
            </a:r>
          </a:p>
          <a:p>
            <a:pPr marL="228600" indent="-228600">
              <a:buSzPct val="100000"/>
            </a:pPr>
            <a:r>
              <a:rPr lang="en-US" dirty="0"/>
              <a:t>Can</a:t>
            </a:r>
            <a:r>
              <a:rPr dirty="0"/>
              <a:t> my software make people happier?</a:t>
            </a:r>
          </a:p>
          <a:p>
            <a:pPr marL="228600" indent="-228600">
              <a:buSzPct val="100000"/>
            </a:pPr>
            <a:r>
              <a:rPr lang="en-US" dirty="0"/>
              <a:t>Can</a:t>
            </a:r>
            <a:r>
              <a:rPr dirty="0"/>
              <a:t> my software amplify positive behavior for users and society at large?</a:t>
            </a:r>
            <a:endParaRPr lang="en-US" dirty="0"/>
          </a:p>
          <a:p>
            <a:pPr marL="228600" indent="-228600">
              <a:buSzPct val="100000"/>
            </a:pPr>
            <a:r>
              <a:rPr lang="en-US" dirty="0"/>
              <a:t>How can my software better achieve these goals?</a:t>
            </a:r>
            <a:endParaRPr dirty="0"/>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663</TotalTime>
  <Words>2861</Words>
  <Application>Microsoft Macintosh PowerPoint</Application>
  <PresentationFormat>Custom</PresentationFormat>
  <Paragraphs>148</Paragraphs>
  <Slides>18</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Helvetica Neue</vt:lpstr>
      <vt:lpstr>Helvetica Neue Medium</vt:lpstr>
      <vt:lpstr>Helvetica</vt:lpstr>
      <vt:lpstr>21_BasicWhite</vt:lpstr>
      <vt:lpstr>CS 4530  Software Engineering</vt:lpstr>
      <vt:lpstr>Learning Objectives for this Lesson</vt:lpstr>
      <vt:lpstr>Professional Ethics</vt:lpstr>
      <vt:lpstr>Code of Ethics</vt:lpstr>
      <vt:lpstr>Code of Ethics</vt:lpstr>
      <vt:lpstr>Badly-engineered software can kill people</vt:lpstr>
      <vt:lpstr>Code of Ethics</vt:lpstr>
      <vt:lpstr>Unpacking “Public Interest”</vt:lpstr>
      <vt:lpstr>Unpacking “Public Interest”</vt:lpstr>
      <vt:lpstr>Unpacking “Public Interest” </vt:lpstr>
      <vt:lpstr>Code of Ethics</vt:lpstr>
      <vt:lpstr>Standards can give more concrete guidance.</vt:lpstr>
      <vt:lpstr>Standards can give more concrete guidance.</vt:lpstr>
      <vt:lpstr>Standards can give more concrete guidance.</vt:lpstr>
      <vt:lpstr>But many ethical decisions are still hard</vt:lpstr>
      <vt:lpstr>The Curb Cut Effect</vt:lpstr>
      <vt:lpstr>Where does this leave us?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Bell, Jonathan</cp:lastModifiedBy>
  <cp:revision>13</cp:revision>
  <dcterms:modified xsi:type="dcterms:W3CDTF">2022-04-11T14:08:54Z</dcterms:modified>
</cp:coreProperties>
</file>